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74" r:id="rId19"/>
  </p:sldIdLst>
  <p:sldSz cx="9144000" cy="5143500" type="screen16x9"/>
  <p:notesSz cx="6858000" cy="9144000"/>
  <p:embeddedFontLst>
    <p:embeddedFont>
      <p:font typeface="Google Sans" panose="020B0604020202020204" charset="0"/>
      <p:regular r:id="rId21"/>
      <p:bold r:id="rId22"/>
      <p:italic r:id="rId23"/>
      <p:boldItalic r:id="rId24"/>
    </p:embeddedFont>
    <p:embeddedFont>
      <p:font typeface="Google Sans Medium" panose="020B0604020202020204" charset="0"/>
      <p:regular r:id="rId25"/>
      <p:bold r:id="rId26"/>
      <p:italic r:id="rId27"/>
      <p:boldItalic r:id="rId28"/>
    </p:embeddedFont>
    <p:embeddedFont>
      <p:font typeface="Roboto Mono Light" panose="00000009000000000000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94CA120-D715-80DF-9DB0-EA96594D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B8B78DC1-B03F-1E7B-1DDB-3896ACA05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6612FBF4-8F8A-7D70-4E0E-7DE63BFA9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205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4F2FEEB-94F8-6336-A295-346489DF4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26224DA3-16FF-9F62-78AB-9C8C720B6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BEE5DA15-7B35-5976-FC6C-AD9BCE8F6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62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6C2B362E-62BF-C27C-59C3-2EC7EF88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EAA71C50-31EB-8ECA-2190-3D962D3B19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193DC53C-25D3-AE9B-6877-D12B53F3A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00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08AA238-EE3E-73A0-B35F-F129D4D1A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3B93F7D7-4755-5709-FDFD-C6324598F0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AB73D6F8-278B-F541-7B00-4215C6A71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50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5CD23CF6-C5AF-626A-4B93-C0D69A040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68578D44-8459-47B7-D3E7-6F890A9A3B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A69D580F-E052-81BB-B618-08FB51888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085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169A5E2-4060-4912-ED4B-41CD4CA86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5D385962-3B19-E107-1BE3-0FC6F8B92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6A1F4DF1-E7B4-580B-C6A9-8D38874B4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145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C9BB893-1F9D-C911-EA9B-BFECFE3B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289247f200_0_6:notes">
            <a:extLst>
              <a:ext uri="{FF2B5EF4-FFF2-40B4-BE49-F238E27FC236}">
                <a16:creationId xmlns:a16="http://schemas.microsoft.com/office/drawing/2014/main" id="{E22F00D7-2C70-A19D-8326-8F01DCCF3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289247f200_0_6:notes">
            <a:extLst>
              <a:ext uri="{FF2B5EF4-FFF2-40B4-BE49-F238E27FC236}">
                <a16:creationId xmlns:a16="http://schemas.microsoft.com/office/drawing/2014/main" id="{45866112-8DA1-CC76-1F7F-51E3C63F8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530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4af99561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4af99561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24eea4d2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24eea4d2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24eea4d2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24eea4d2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24eea4d2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24eea4d2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4eea4d2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24eea4d2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dee1d198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8dee1d198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8dee1d198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8dee1d198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24eea4d21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24eea4d21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42" name="Google Shape;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4" name="Google Shape;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9" name="Google Shape;6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83" name="Google Shape;8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rt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Session starting soon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3. NodeJS Basics</a:t>
            </a:r>
            <a:endParaRPr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C37A9-DEE3-1844-7222-3D735D6F800C}"/>
              </a:ext>
            </a:extLst>
          </p:cNvPr>
          <p:cNvSpPr txBox="1"/>
          <p:nvPr/>
        </p:nvSpPr>
        <p:spPr>
          <a:xfrm>
            <a:off x="446049" y="1017725"/>
            <a:ext cx="724910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JavaScript in NodeJS</a:t>
            </a:r>
          </a:p>
          <a:p>
            <a:pPr marL="285750" indent="-285750">
              <a:buFontTx/>
              <a:buChar char="-"/>
            </a:pPr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Difference between NodeJS and Browser JavaScript</a:t>
            </a:r>
          </a:p>
          <a:p>
            <a:pPr lvl="1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No DOM or window object in NodeJS</a:t>
            </a:r>
          </a:p>
          <a:p>
            <a:pPr lvl="1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NodeJS Provides access to system resources</a:t>
            </a:r>
          </a:p>
          <a:p>
            <a:pPr lvl="1"/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Global Objects in NodeJS</a:t>
            </a:r>
          </a:p>
          <a:p>
            <a:pPr marL="285750" lvl="1" indent="-285750">
              <a:buFontTx/>
              <a:buChar char="-"/>
            </a:pPr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Key objects and their uses</a:t>
            </a:r>
          </a:p>
          <a:p>
            <a:pPr lvl="2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__</a:t>
            </a:r>
            <a:r>
              <a:rPr lang="en-IN" sz="1600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dirname</a:t>
            </a:r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and __filename: Provide current directory and file path</a:t>
            </a:r>
          </a:p>
          <a:p>
            <a:pPr lvl="2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process: Access environment variables and arguments.</a:t>
            </a:r>
          </a:p>
          <a:p>
            <a:pPr lvl="2"/>
            <a:r>
              <a:rPr lang="en-IN" sz="16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console: Outputs logs or errors.</a:t>
            </a:r>
          </a:p>
          <a:p>
            <a:pPr lvl="5"/>
            <a:endParaRPr lang="en-IN" sz="1600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12423-9D6C-8ABA-EFF9-5A43D1174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8" y="3724349"/>
            <a:ext cx="357237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0ED4045-6856-585C-ADB6-A5746703D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6CF6E-6594-E9DB-AE64-85CCA1BF79B9}"/>
              </a:ext>
            </a:extLst>
          </p:cNvPr>
          <p:cNvSpPr txBox="1"/>
          <p:nvPr/>
        </p:nvSpPr>
        <p:spPr>
          <a:xfrm>
            <a:off x="394010" y="200721"/>
            <a:ext cx="216597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Modules and Require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CommonJS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modules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Exporting: </a:t>
            </a: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Importing:</a:t>
            </a: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lvl="1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ES modules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Exporting:</a:t>
            </a: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Importing: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151A8-8DDF-158C-CC4D-2DB5C7CD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812" y="1134807"/>
            <a:ext cx="2911812" cy="635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AC527-0AF8-17DD-5AE5-59D1338C2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63" y="2267087"/>
            <a:ext cx="3046037" cy="540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C5F99-56DC-C9F5-2A70-15BB4BDD0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988" y="3192703"/>
            <a:ext cx="4263978" cy="344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F43D3F-0229-755C-A1A8-0E76A8C5D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988" y="3633331"/>
            <a:ext cx="3273638" cy="5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D5B76710-F0CC-2A13-00B5-39998A38B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CED82-8A79-B71D-C8D4-49F38E4C1730}"/>
              </a:ext>
            </a:extLst>
          </p:cNvPr>
          <p:cNvSpPr txBox="1"/>
          <p:nvPr/>
        </p:nvSpPr>
        <p:spPr>
          <a:xfrm>
            <a:off x="446050" y="178420"/>
            <a:ext cx="851209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Npm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(Node Package Manager)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Installing a package: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Types of Dependencies:</a:t>
            </a: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dependencies: Required for production</a:t>
            </a: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</a:t>
            </a:r>
            <a:r>
              <a:rPr lang="en-IN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devDependencies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: Required for development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Example: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Semantic Versioning: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^ : Updates within the same major version.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~ : Updates withing the same minor version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360EC-5490-0C1B-B23D-DAB790D5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97" y="779319"/>
            <a:ext cx="2198496" cy="367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59135-3816-134A-9222-D97AF15A7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9" y="2421380"/>
            <a:ext cx="2415654" cy="5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9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21C37D3-2D30-321E-CE48-B693D3E7F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CADD3-76D9-BE6E-CC09-AFB5FF902A0D}"/>
              </a:ext>
            </a:extLst>
          </p:cNvPr>
          <p:cNvSpPr txBox="1"/>
          <p:nvPr/>
        </p:nvSpPr>
        <p:spPr>
          <a:xfrm>
            <a:off x="245327" y="156116"/>
            <a:ext cx="5129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Event Loop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Explanation of phases: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Timers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Pending Callbacks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Idle, prepare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Poll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Check</a:t>
            </a:r>
          </a:p>
          <a:p>
            <a:pPr marL="342900" indent="-342900">
              <a:buAutoNum type="arabicPeriod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Close callbacks</a:t>
            </a:r>
          </a:p>
          <a:p>
            <a:pPr marL="342900" indent="-342900">
              <a:buAutoNum type="arabicPeriod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Streams and buffers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What are Streams?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Used for reading and writing data piece by piece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Types: readable, writable, duplex and transform</a:t>
            </a: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Example:</a:t>
            </a: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lvl="1"/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Buffers: Temporary storage for stream data</a:t>
            </a:r>
          </a:p>
          <a:p>
            <a:pPr lvl="1"/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49070-E40F-5541-1B7F-4FDC28AE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24" y="2981344"/>
            <a:ext cx="3630605" cy="83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FD0A3-7B78-1B21-F729-5AB2409C6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768" y="4059865"/>
            <a:ext cx="3349535" cy="4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3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A02E8A69-DAC8-4693-979E-32E157F39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>
            <a:extLst>
              <a:ext uri="{FF2B5EF4-FFF2-40B4-BE49-F238E27FC236}">
                <a16:creationId xmlns:a16="http://schemas.microsoft.com/office/drawing/2014/main" id="{5B0475D1-E817-71CA-732A-412F0C38EB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4. Asynchronous Programming</a:t>
            </a:r>
            <a:endParaRPr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C3CEF-0A82-A29D-7223-24C3DE499638}"/>
              </a:ext>
            </a:extLst>
          </p:cNvPr>
          <p:cNvSpPr txBox="1"/>
          <p:nvPr/>
        </p:nvSpPr>
        <p:spPr>
          <a:xfrm>
            <a:off x="446049" y="1546302"/>
            <a:ext cx="17027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Callback Functions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Example: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Promises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Example: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0B5A2-7932-91BE-33EC-D3F22B49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98" y="1833085"/>
            <a:ext cx="2670558" cy="738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A9540-C731-68E9-A16F-F53682D4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898" y="2845430"/>
            <a:ext cx="3467179" cy="1018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6EA85-AD8B-A848-149C-912D6C35962D}"/>
              </a:ext>
            </a:extLst>
          </p:cNvPr>
          <p:cNvSpPr txBox="1"/>
          <p:nvPr/>
        </p:nvSpPr>
        <p:spPr>
          <a:xfrm>
            <a:off x="5404305" y="1546301"/>
            <a:ext cx="1189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Async/Await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Example: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A97532-390B-F9CF-E19A-F2B6FD8E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305" y="2072012"/>
            <a:ext cx="3629586" cy="14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2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E3EDF202-5045-9451-8326-08D302B81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>
            <a:extLst>
              <a:ext uri="{FF2B5EF4-FFF2-40B4-BE49-F238E27FC236}">
                <a16:creationId xmlns:a16="http://schemas.microsoft.com/office/drawing/2014/main" id="{DC85A92E-C7A8-A95E-72D8-0BA1B099B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5. Express.js Basics</a:t>
            </a:r>
            <a:endParaRPr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A41AD-F031-C39D-F20C-96C64A5C7F4B}"/>
              </a:ext>
            </a:extLst>
          </p:cNvPr>
          <p:cNvSpPr txBox="1"/>
          <p:nvPr/>
        </p:nvSpPr>
        <p:spPr>
          <a:xfrm>
            <a:off x="446048" y="1017725"/>
            <a:ext cx="82157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Setting up Express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Installation: </a:t>
            </a:r>
            <a:r>
              <a:rPr lang="en-IN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npm</a:t>
            </a: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install express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Basic Example: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Middleware: A function that acts as an intermediary between the software layers of an application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- Purpose: Middleware enhances application functionality by incorporating custom logic,</a:t>
            </a: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	performing preprocessing tasks and managing various aspects of the</a:t>
            </a: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		request-response flow.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CC04F-41C0-205D-8915-7F8B26C9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2" y="1971832"/>
            <a:ext cx="5189585" cy="9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5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4780D82-5430-AE95-8267-9029A42D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63B5AD-61E9-F8B9-28D6-99A748D53CFE}"/>
              </a:ext>
            </a:extLst>
          </p:cNvPr>
          <p:cNvSpPr txBox="1"/>
          <p:nvPr/>
        </p:nvSpPr>
        <p:spPr>
          <a:xfrm>
            <a:off x="364274" y="245327"/>
            <a:ext cx="190789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Types of Middleware: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Application level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Router level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Built-in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Error handling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Example: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Routing: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Static File Serving: </a:t>
            </a: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78D24-DB37-EE58-BD04-4E99A716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2" y="1869026"/>
            <a:ext cx="2739627" cy="847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ACE5F-1C1D-E291-4129-E7802CAC1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92" y="3154912"/>
            <a:ext cx="3211497" cy="74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BAE38-84A4-E881-D8A3-B9F816E52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515" y="4052972"/>
            <a:ext cx="3211497" cy="3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8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516A574E-EF97-B8E1-FDD1-B08CAE07B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>
            <a:extLst>
              <a:ext uri="{FF2B5EF4-FFF2-40B4-BE49-F238E27FC236}">
                <a16:creationId xmlns:a16="http://schemas.microsoft.com/office/drawing/2014/main" id="{436E07FF-CD68-9CDF-81C6-E89CE9118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08" y="733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6. Advance Topics</a:t>
            </a:r>
            <a:endParaRPr dirty="0"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245A3-FF47-593F-75D1-814E97689318}"/>
              </a:ext>
            </a:extLst>
          </p:cNvPr>
          <p:cNvSpPr txBox="1"/>
          <p:nvPr/>
        </p:nvSpPr>
        <p:spPr>
          <a:xfrm>
            <a:off x="228508" y="602343"/>
            <a:ext cx="678102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Database Integration</a:t>
            </a:r>
          </a:p>
          <a:p>
            <a:pPr marL="285750" indent="-285750">
              <a:buFontTx/>
              <a:buChar char="-"/>
            </a:pPr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Using MySQL: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  <a:p>
            <a:r>
              <a:rPr lang="en-IN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Error handling:	Asynchronous 			Synchronous</a:t>
            </a:r>
          </a:p>
          <a:p>
            <a:pPr marL="285750" indent="-285750">
              <a:buFontTx/>
              <a:buChar char="-"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6A0D7-73AC-B8A7-AE0B-03F28E4F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40" y="875668"/>
            <a:ext cx="4007082" cy="193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47078-CF5C-D01C-3BE2-15359E28C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71" y="3442364"/>
            <a:ext cx="1752173" cy="1127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36F9A-B7CB-8A40-A41F-9E0D2BA8A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250" y="3621350"/>
            <a:ext cx="3760957" cy="7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25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855800" y="1340925"/>
            <a:ext cx="60630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You!</a:t>
            </a:r>
            <a:endParaRPr dirty="0"/>
          </a:p>
        </p:txBody>
      </p:sp>
      <p:sp>
        <p:nvSpPr>
          <p:cNvPr id="221" name="Google Shape;221;p40"/>
          <p:cNvSpPr txBox="1"/>
          <p:nvPr/>
        </p:nvSpPr>
        <p:spPr>
          <a:xfrm>
            <a:off x="430400" y="2016575"/>
            <a:ext cx="69138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That’s all for today!</a:t>
            </a:r>
            <a:br>
              <a:rPr lang="en" sz="24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endParaRPr sz="24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fun is in the journey, success is just a place to be at.</a:t>
            </a:r>
            <a:endParaRPr sz="24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22138" y="1493525"/>
            <a:ext cx="6059100" cy="7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60" dirty="0"/>
              <a:t>Welcome To Day </a:t>
            </a:r>
            <a:r>
              <a:rPr lang="en" sz="4260" dirty="0">
                <a:solidFill>
                  <a:schemeClr val="accent1"/>
                </a:solidFill>
              </a:rPr>
              <a:t>&lt;</a:t>
            </a:r>
            <a:r>
              <a:rPr lang="en" sz="4260" dirty="0">
                <a:solidFill>
                  <a:schemeClr val="accent4"/>
                </a:solidFill>
              </a:rPr>
              <a:t>6</a:t>
            </a:r>
            <a:r>
              <a:rPr lang="en" sz="4260" dirty="0">
                <a:solidFill>
                  <a:schemeClr val="accent1"/>
                </a:solidFill>
              </a:rPr>
              <a:t>/&gt;</a:t>
            </a:r>
            <a:r>
              <a:rPr lang="en" sz="4260" dirty="0"/>
              <a:t> </a:t>
            </a:r>
            <a:endParaRPr sz="4080" dirty="0"/>
          </a:p>
        </p:txBody>
      </p:sp>
      <p:pic>
        <p:nvPicPr>
          <p:cNvPr id="97" name="Google Shape;97;p23"/>
          <p:cNvPicPr preferRelativeResize="0"/>
          <p:nvPr/>
        </p:nvPicPr>
        <p:blipFill rotWithShape="1">
          <a:blip r:embed="rId3">
            <a:alphaModFix/>
          </a:blip>
          <a:srcRect l="17771" t="34659" r="16697" b="24268"/>
          <a:stretch/>
        </p:blipFill>
        <p:spPr>
          <a:xfrm>
            <a:off x="1309688" y="2403700"/>
            <a:ext cx="5083976" cy="1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>
            <a:off x="366825" y="1396175"/>
            <a:ext cx="45825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049"/>
              <a:buNone/>
            </a:pPr>
            <a:r>
              <a:rPr lang="en" sz="3659"/>
              <a:t>About  the Mentor</a:t>
            </a:r>
            <a:endParaRPr sz="3480"/>
          </a:p>
        </p:txBody>
      </p:sp>
      <p:pic>
        <p:nvPicPr>
          <p:cNvPr id="103" name="Google Shape;1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75" y="727200"/>
            <a:ext cx="8612700" cy="2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/>
        </p:nvSpPr>
        <p:spPr>
          <a:xfrm>
            <a:off x="412875" y="2025175"/>
            <a:ext cx="44904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Google Sans"/>
                <a:ea typeface="Google Sans"/>
                <a:cs typeface="Google Sans"/>
                <a:sym typeface="Google Sans"/>
              </a:rPr>
              <a:t>Sagar Kumar Jha</a:t>
            </a: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 is an accomplished professional with diverse experience across </a:t>
            </a:r>
            <a:r>
              <a:rPr lang="en" sz="1300" b="1">
                <a:latin typeface="Google Sans"/>
                <a:ea typeface="Google Sans"/>
                <a:cs typeface="Google Sans"/>
                <a:sym typeface="Google Sans"/>
              </a:rPr>
              <a:t>high-impact organizations.</a:t>
            </a:r>
            <a:endParaRPr sz="13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</a:rPr>
              <a:t>Interned at </a:t>
            </a:r>
            <a:r>
              <a:rPr lang="en" sz="1300" b="1">
                <a:solidFill>
                  <a:schemeClr val="dk1"/>
                </a:solidFill>
              </a:rPr>
              <a:t>DRDO</a:t>
            </a:r>
            <a:r>
              <a:rPr lang="en" sz="1300">
                <a:solidFill>
                  <a:schemeClr val="dk1"/>
                </a:solidFill>
              </a:rPr>
              <a:t>, focusing on </a:t>
            </a:r>
            <a:r>
              <a:rPr lang="en" sz="1300" b="1">
                <a:solidFill>
                  <a:schemeClr val="dk1"/>
                </a:solidFill>
              </a:rPr>
              <a:t>APK &amp; API Security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</a:rPr>
              <a:t>Interned at the </a:t>
            </a:r>
            <a:r>
              <a:rPr lang="en" sz="1300" b="1">
                <a:solidFill>
                  <a:schemeClr val="dk1"/>
                </a:solidFill>
              </a:rPr>
              <a:t>Special Protection Groups(SPG)</a:t>
            </a:r>
            <a:r>
              <a:rPr lang="en" sz="1300">
                <a:solidFill>
                  <a:schemeClr val="dk1"/>
                </a:solidFill>
              </a:rPr>
              <a:t>, specializing in </a:t>
            </a:r>
            <a:r>
              <a:rPr lang="en" sz="1300" b="1">
                <a:solidFill>
                  <a:schemeClr val="dk1"/>
                </a:solidFill>
              </a:rPr>
              <a:t>Radar Communication Systems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Google Sans"/>
              <a:buChar char="●"/>
            </a:pPr>
            <a:r>
              <a:rPr lang="en" sz="1300">
                <a:solidFill>
                  <a:schemeClr val="dk1"/>
                </a:solidFill>
              </a:rPr>
              <a:t>Interned at </a:t>
            </a:r>
            <a:r>
              <a:rPr lang="en" sz="1300" b="1">
                <a:solidFill>
                  <a:schemeClr val="dk1"/>
                </a:solidFill>
              </a:rPr>
              <a:t>NITI Aayog</a:t>
            </a:r>
            <a:r>
              <a:rPr lang="en" sz="1300">
                <a:solidFill>
                  <a:schemeClr val="dk1"/>
                </a:solidFill>
              </a:rPr>
              <a:t>, contributing to </a:t>
            </a:r>
            <a:r>
              <a:rPr lang="en" sz="1300" b="1">
                <a:solidFill>
                  <a:schemeClr val="dk1"/>
                </a:solidFill>
              </a:rPr>
              <a:t>Software Engineering projects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66825" y="1396175"/>
            <a:ext cx="45825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7049"/>
              <a:buNone/>
            </a:pPr>
            <a:r>
              <a:rPr lang="en" sz="3659"/>
              <a:t>About  the Instructor</a:t>
            </a:r>
            <a:endParaRPr sz="3480"/>
          </a:p>
        </p:txBody>
      </p:sp>
      <p:sp>
        <p:nvSpPr>
          <p:cNvPr id="110" name="Google Shape;110;p25"/>
          <p:cNvSpPr txBox="1"/>
          <p:nvPr/>
        </p:nvSpPr>
        <p:spPr>
          <a:xfrm>
            <a:off x="412875" y="2253450"/>
            <a:ext cx="4490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Google Sans"/>
                <a:ea typeface="Google Sans"/>
                <a:cs typeface="Google Sans"/>
                <a:sym typeface="Google Sans"/>
              </a:rPr>
              <a:t>Divyansh Raj is a skilled professional currently serving as the Technical Lead of GDGC and an intern at Delhi Government University, showcasing his expertise in technical leadership and project execution.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500" y="-34400"/>
            <a:ext cx="4343375" cy="43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673525" y="1145725"/>
            <a:ext cx="57300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9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90">
                <a:solidFill>
                  <a:srgbClr val="1155CC"/>
                </a:solidFill>
              </a:rPr>
              <a:t>Connect With Us !</a:t>
            </a:r>
            <a:endParaRPr sz="2590">
              <a:solidFill>
                <a:srgbClr val="1155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780"/>
          </a:p>
        </p:txBody>
      </p:sp>
      <p:sp>
        <p:nvSpPr>
          <p:cNvPr id="117" name="Google Shape;117;p26"/>
          <p:cNvSpPr txBox="1"/>
          <p:nvPr/>
        </p:nvSpPr>
        <p:spPr>
          <a:xfrm>
            <a:off x="650500" y="3810700"/>
            <a:ext cx="2137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Sagar Kumar Jha</a:t>
            </a:r>
            <a:endParaRPr sz="1900"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(Mentor)</a:t>
            </a:r>
            <a:endParaRPr sz="1900" b="1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4600450" y="3768625"/>
            <a:ext cx="1881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Divyansh Raj</a:t>
            </a:r>
            <a:endParaRPr sz="2000"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(Instructor)</a:t>
            </a:r>
            <a:endParaRPr sz="2000" b="1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25" y="1648625"/>
            <a:ext cx="2178200" cy="2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50" y="1648625"/>
            <a:ext cx="2178200" cy="2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25" y="1758900"/>
            <a:ext cx="2110050" cy="21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1472350" y="1379150"/>
            <a:ext cx="4868700" cy="12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Day 6: NodeJS</a:t>
            </a:r>
            <a:endParaRPr dirty="0"/>
          </a:p>
        </p:txBody>
      </p:sp>
      <p:sp>
        <p:nvSpPr>
          <p:cNvPr id="127" name="Google Shape;127;p27"/>
          <p:cNvSpPr txBox="1"/>
          <p:nvPr/>
        </p:nvSpPr>
        <p:spPr>
          <a:xfrm>
            <a:off x="506600" y="2415650"/>
            <a:ext cx="6751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Build Fast, Scale Smart, Code Seamlessly!</a:t>
            </a:r>
            <a:endParaRPr sz="2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3">
            <a:alphaModFix/>
          </a:blip>
          <a:srcRect l="17771" t="34659" r="16697" b="24268"/>
          <a:stretch/>
        </p:blipFill>
        <p:spPr>
          <a:xfrm>
            <a:off x="1343688" y="3062150"/>
            <a:ext cx="5083976" cy="1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438900" y="1256375"/>
            <a:ext cx="16491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Let’s Start!</a:t>
            </a:r>
            <a:endParaRPr sz="2200"/>
          </a:p>
        </p:txBody>
      </p:sp>
      <p:sp>
        <p:nvSpPr>
          <p:cNvPr id="134" name="Google Shape;134;p28"/>
          <p:cNvSpPr txBox="1"/>
          <p:nvPr/>
        </p:nvSpPr>
        <p:spPr>
          <a:xfrm>
            <a:off x="438900" y="1805975"/>
            <a:ext cx="3066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300" dirty="0">
                <a:latin typeface="Google Sans"/>
                <a:ea typeface="Google Sans"/>
                <a:cs typeface="Google Sans"/>
                <a:sym typeface="Google Sans"/>
              </a:rPr>
              <a:t>NodeJS:</a:t>
            </a:r>
            <a:r>
              <a:rPr lang="en" sz="17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7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2196450" y="1984200"/>
            <a:ext cx="53757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67"/>
              <a:buFont typeface="Arial"/>
              <a:buNone/>
            </a:pPr>
            <a:r>
              <a:rPr lang="en-IN" sz="17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 JavaScript runtime built on Chrome’s V8 JavaScript engine</a:t>
            </a:r>
            <a:endParaRPr sz="17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492250" y="2536800"/>
            <a:ext cx="7406700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Allows Execution of JavaScript code outside the browser. Designed for building scalable, high-performance applications.</a:t>
            </a:r>
            <a:endParaRPr sz="16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118946" y="-59474"/>
            <a:ext cx="6865500" cy="23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Google Sans Medium"/>
              <a:buAutoNum type="arabicPeriod"/>
            </a:pPr>
            <a:r>
              <a:rPr lang="en" sz="2500" dirty="0">
                <a:latin typeface="Google Sans Medium"/>
                <a:ea typeface="Google Sans Medium"/>
                <a:cs typeface="Google Sans Medium"/>
                <a:sym typeface="Google Sans Medium"/>
              </a:rPr>
              <a:t>Introduction to Node Js</a:t>
            </a:r>
            <a:endParaRPr sz="25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Google Sans" panose="020B0604020202020204" charset="0"/>
              <a:ea typeface="Google Sans" panose="020B0604020202020204" charset="0"/>
              <a:cs typeface="Google Sans" panose="020B0604020202020204" charset="0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Event-driven and non-blocking I/O.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Single-threaded with efficient handling of multiple requests.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 Built-in support for package management via </a:t>
            </a:r>
            <a:r>
              <a:rPr lang="en-US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npm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67"/>
              <a:buFont typeface="Arial"/>
              <a:buNone/>
            </a:pPr>
            <a:endParaRPr lang="en-IN" sz="1600" dirty="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5FE71-2C75-8AE0-4A76-3F0174392B0E}"/>
              </a:ext>
            </a:extLst>
          </p:cNvPr>
          <p:cNvSpPr txBox="1"/>
          <p:nvPr/>
        </p:nvSpPr>
        <p:spPr>
          <a:xfrm>
            <a:off x="118946" y="1950709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Advantages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Asynchronous and scalable.-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Huge ecosystem of libraries via </a:t>
            </a:r>
            <a:r>
              <a:rPr lang="en-US" dirty="0" err="1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npm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Ideal for microservices and real-time applications.</a:t>
            </a:r>
          </a:p>
          <a:p>
            <a:r>
              <a:rPr lang="en-US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Disadvantages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Callback hell in older implementations.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Not suitable for CPU-intensive tasks.</a:t>
            </a:r>
          </a:p>
          <a:p>
            <a:r>
              <a:rPr lang="en-US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Use</a:t>
            </a:r>
            <a:r>
              <a:rPr lang="en-US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r>
              <a:rPr lang="en-US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Cases</a:t>
            </a:r>
          </a:p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-     </a:t>
            </a:r>
            <a:r>
              <a:rPr lang="en-US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Web servers, APIs, real-time chat applications, and tools like CLI applications.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311700" y="234875"/>
            <a:ext cx="411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Setting Up NodeJS</a:t>
            </a:r>
            <a:endParaRPr b="1" dirty="0"/>
          </a:p>
        </p:txBody>
      </p:sp>
      <p:sp>
        <p:nvSpPr>
          <p:cNvPr id="147" name="Google Shape;147;p30"/>
          <p:cNvSpPr txBox="1"/>
          <p:nvPr/>
        </p:nvSpPr>
        <p:spPr>
          <a:xfrm>
            <a:off x="472525" y="1451325"/>
            <a:ext cx="68682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Installation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Download from NodeJS Official Website (</a:t>
            </a: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https://nodejs.org</a:t>
            </a: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Verify Installation: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15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15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1500" dirty="0">
              <a:latin typeface="Google Sans"/>
              <a:ea typeface="Google Sans"/>
              <a:cs typeface="Google Sans"/>
              <a:sym typeface="Google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Running a NodeJS Application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Create a file app.js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15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IN" sz="15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N" sz="1500" dirty="0">
                <a:latin typeface="Google Sans"/>
                <a:ea typeface="Google Sans"/>
                <a:cs typeface="Google Sans"/>
                <a:sym typeface="Google Sans"/>
              </a:rPr>
              <a:t>Execute using:</a:t>
            </a:r>
          </a:p>
          <a:p>
            <a:pPr marL="285750" lvl="1" indent="-285750">
              <a:buFontTx/>
              <a:buChar char="-"/>
            </a:pPr>
            <a:endParaRPr sz="15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41FBA-1214-C00A-3A7D-46B26C63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93" y="2226132"/>
            <a:ext cx="783180" cy="561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F2D0A-23AE-BE6E-0EEC-A47C35F1F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93" y="3399805"/>
            <a:ext cx="2712651" cy="394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C08FBB-35AA-768B-0CD6-F45B00033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93" y="4126818"/>
            <a:ext cx="1122774" cy="293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On-screen Show (16:9)</PresentationFormat>
  <Paragraphs>179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Google Sans</vt:lpstr>
      <vt:lpstr>Roboto Mono Light</vt:lpstr>
      <vt:lpstr>Arial</vt:lpstr>
      <vt:lpstr>Google Sans Medium</vt:lpstr>
      <vt:lpstr>DevFest 2021</vt:lpstr>
      <vt:lpstr>Session starting soon</vt:lpstr>
      <vt:lpstr>Welcome To Day &lt;6/&gt; </vt:lpstr>
      <vt:lpstr>About  the Mentor</vt:lpstr>
      <vt:lpstr>About  the Instructor</vt:lpstr>
      <vt:lpstr> Connect With Us ! </vt:lpstr>
      <vt:lpstr>Day 6: NodeJS</vt:lpstr>
      <vt:lpstr>Let’s Start!</vt:lpstr>
      <vt:lpstr>PowerPoint Presentation</vt:lpstr>
      <vt:lpstr>2. Setting Up NodeJS</vt:lpstr>
      <vt:lpstr>3. NodeJS Basics</vt:lpstr>
      <vt:lpstr>PowerPoint Presentation</vt:lpstr>
      <vt:lpstr>PowerPoint Presentation</vt:lpstr>
      <vt:lpstr>PowerPoint Presentation</vt:lpstr>
      <vt:lpstr>4. Asynchronous Programming</vt:lpstr>
      <vt:lpstr>5. Express.js Basics</vt:lpstr>
      <vt:lpstr>PowerPoint Presentation</vt:lpstr>
      <vt:lpstr>6. Advance Topics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Somil Choudhary</cp:lastModifiedBy>
  <cp:revision>1</cp:revision>
  <dcterms:modified xsi:type="dcterms:W3CDTF">2025-01-05T09:35:11Z</dcterms:modified>
</cp:coreProperties>
</file>